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9144000"/>
  <p:notesSz cx="6858000" cy="9144000"/>
  <p:embeddedFontLst>
    <p:embeddedFont>
      <p:font typeface="Arial Black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73A01D6-62C0-47FF-9690-3AE2CEB977C3}">
  <a:tblStyle styleId="{B73A01D6-62C0-47FF-9690-3AE2CEB977C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ArialBlack-regular.fntdata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497a7dcd71_1_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g3497a7dcd71_1_5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497a7dcd71_1_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3497a7dcd71_1_4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497a7dcd71_1_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3497a7dcd71_1_5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4c81fb9d82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34c81fb9d82_1_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497a7dcd71_1_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3497a7dcd71_1_3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497a7dcd71_1_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3497a7dcd71_1_3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4c7d9b8a1a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34c7d9b8a1a_0_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4c7d9b8a1a_0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g34c7d9b8a1a_0_1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5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3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497a7dcd71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3497a7dcd71_1_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4e434d64cd_0_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g34e434d64cd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34e434d64cd_0_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497a7dcd71_1_17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497a7dcd71_1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3497a7dcd71_1_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"/>
          <p:cNvPicPr preferRelativeResize="0"/>
          <p:nvPr/>
        </p:nvPicPr>
        <p:blipFill rotWithShape="1">
          <a:blip r:embed="rId2">
            <a:alphaModFix/>
          </a:blip>
          <a:srcRect b="29283" l="4521" r="8653" t="22785"/>
          <a:stretch/>
        </p:blipFill>
        <p:spPr>
          <a:xfrm>
            <a:off x="0" y="753054"/>
            <a:ext cx="9152792" cy="3368609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/>
          <p:nvPr/>
        </p:nvSpPr>
        <p:spPr>
          <a:xfrm>
            <a:off x="6383215" y="0"/>
            <a:ext cx="2303585" cy="4167554"/>
          </a:xfrm>
          <a:prstGeom prst="rect">
            <a:avLst/>
          </a:prstGeom>
          <a:solidFill>
            <a:srgbClr val="FFB5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" name="Google Shape;18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9100" y="2596875"/>
            <a:ext cx="1974300" cy="87892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"/>
          <p:cNvSpPr/>
          <p:nvPr/>
        </p:nvSpPr>
        <p:spPr>
          <a:xfrm>
            <a:off x="1" y="6641432"/>
            <a:ext cx="9144000" cy="216568"/>
          </a:xfrm>
          <a:prstGeom prst="rect">
            <a:avLst/>
          </a:prstGeom>
          <a:solidFill>
            <a:srgbClr val="9F9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0" y="4122636"/>
            <a:ext cx="9144000" cy="77002"/>
          </a:xfrm>
          <a:prstGeom prst="rect">
            <a:avLst/>
          </a:prstGeom>
          <a:solidFill>
            <a:srgbClr val="FFB5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6383215" y="6268915"/>
            <a:ext cx="2303585" cy="589085"/>
          </a:xfrm>
          <a:prstGeom prst="rect">
            <a:avLst/>
          </a:prstGeom>
          <a:solidFill>
            <a:srgbClr val="FFB5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2"/>
          <p:cNvSpPr/>
          <p:nvPr/>
        </p:nvSpPr>
        <p:spPr>
          <a:xfrm>
            <a:off x="0" y="6581041"/>
            <a:ext cx="9144000" cy="77002"/>
          </a:xfrm>
          <a:prstGeom prst="rect">
            <a:avLst/>
          </a:prstGeom>
          <a:solidFill>
            <a:srgbClr val="FFB5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2"/>
          <p:cNvSpPr/>
          <p:nvPr/>
        </p:nvSpPr>
        <p:spPr>
          <a:xfrm>
            <a:off x="0" y="693636"/>
            <a:ext cx="9144000" cy="77002"/>
          </a:xfrm>
          <a:prstGeom prst="rect">
            <a:avLst/>
          </a:prstGeom>
          <a:solidFill>
            <a:srgbClr val="FFB5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body"/>
          </p:nvPr>
        </p:nvSpPr>
        <p:spPr>
          <a:xfrm rot="5400000">
            <a:off x="623093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2C1D"/>
              </a:buClr>
              <a:buSzPts val="4000"/>
              <a:buFont typeface="Arial"/>
              <a:buNone/>
              <a:defRPr b="1" sz="4000">
                <a:solidFill>
                  <a:srgbClr val="4F2C1D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" type="body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937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A6855"/>
              </a:buClr>
              <a:buSzPts val="2600"/>
              <a:buChar char="•"/>
              <a:defRPr sz="2600">
                <a:solidFill>
                  <a:srgbClr val="7A685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A6855"/>
              </a:buClr>
              <a:buSzPts val="2200"/>
              <a:buChar char="•"/>
              <a:defRPr sz="2200">
                <a:solidFill>
                  <a:srgbClr val="7A685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92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A6855"/>
              </a:buClr>
              <a:buSzPts val="1900"/>
              <a:buChar char="•"/>
              <a:defRPr sz="1900">
                <a:solidFill>
                  <a:srgbClr val="7A685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655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A6855"/>
              </a:buClr>
              <a:buSzPts val="1700"/>
              <a:buChar char="•"/>
              <a:defRPr sz="1700">
                <a:solidFill>
                  <a:srgbClr val="7A685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655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A6855"/>
              </a:buClr>
              <a:buSzPts val="1700"/>
              <a:buChar char="•"/>
              <a:defRPr sz="1700">
                <a:solidFill>
                  <a:srgbClr val="7A685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2" type="body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937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A6855"/>
              </a:buClr>
              <a:buSzPts val="2600"/>
              <a:buChar char="•"/>
              <a:defRPr sz="2600">
                <a:solidFill>
                  <a:srgbClr val="7A685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A6855"/>
              </a:buClr>
              <a:buSzPts val="2200"/>
              <a:buChar char="•"/>
              <a:defRPr sz="2200">
                <a:solidFill>
                  <a:srgbClr val="7A685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92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A6855"/>
              </a:buClr>
              <a:buSzPts val="1900"/>
              <a:buChar char="•"/>
              <a:defRPr sz="1900">
                <a:solidFill>
                  <a:srgbClr val="7A685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655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A6855"/>
              </a:buClr>
              <a:buSzPts val="1700"/>
              <a:buChar char="•"/>
              <a:defRPr sz="1700">
                <a:solidFill>
                  <a:srgbClr val="7A685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655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A6855"/>
              </a:buClr>
              <a:buSzPts val="1700"/>
              <a:buChar char="•"/>
              <a:defRPr sz="1700">
                <a:solidFill>
                  <a:srgbClr val="7A685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3"/>
          <p:cNvSpPr/>
          <p:nvPr/>
        </p:nvSpPr>
        <p:spPr>
          <a:xfrm>
            <a:off x="-15425" y="6329324"/>
            <a:ext cx="7251600" cy="528600"/>
          </a:xfrm>
          <a:prstGeom prst="rect">
            <a:avLst/>
          </a:prstGeom>
          <a:solidFill>
            <a:srgbClr val="9F9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3"/>
          <p:cNvSpPr/>
          <p:nvPr/>
        </p:nvSpPr>
        <p:spPr>
          <a:xfrm>
            <a:off x="7280134" y="6329337"/>
            <a:ext cx="1863900" cy="528600"/>
          </a:xfrm>
          <a:prstGeom prst="rect">
            <a:avLst/>
          </a:prstGeom>
          <a:solidFill>
            <a:srgbClr val="FFB5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" name="Google Shape;30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5475" y="6400725"/>
            <a:ext cx="1193201" cy="3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Section Slide">
  <p:cSld name="New Section Slid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>
            <a:off x="0" y="487634"/>
            <a:ext cx="9144000" cy="94269"/>
          </a:xfrm>
          <a:prstGeom prst="rect">
            <a:avLst/>
          </a:prstGeom>
          <a:solidFill>
            <a:srgbClr val="FFB5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4"/>
          <p:cNvSpPr/>
          <p:nvPr/>
        </p:nvSpPr>
        <p:spPr>
          <a:xfrm>
            <a:off x="165" y="4478867"/>
            <a:ext cx="9144000" cy="94269"/>
          </a:xfrm>
          <a:prstGeom prst="rect">
            <a:avLst/>
          </a:prstGeom>
          <a:solidFill>
            <a:srgbClr val="FFB5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4"/>
          <p:cNvSpPr/>
          <p:nvPr/>
        </p:nvSpPr>
        <p:spPr>
          <a:xfrm>
            <a:off x="0" y="6574870"/>
            <a:ext cx="9144000" cy="287518"/>
          </a:xfrm>
          <a:prstGeom prst="rect">
            <a:avLst/>
          </a:prstGeom>
          <a:solidFill>
            <a:srgbClr val="9F9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4"/>
          <p:cNvSpPr/>
          <p:nvPr/>
        </p:nvSpPr>
        <p:spPr>
          <a:xfrm>
            <a:off x="0" y="6511048"/>
            <a:ext cx="9144000" cy="94269"/>
          </a:xfrm>
          <a:prstGeom prst="rect">
            <a:avLst/>
          </a:prstGeom>
          <a:solidFill>
            <a:srgbClr val="FFB5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4"/>
          <p:cNvSpPr/>
          <p:nvPr>
            <p:ph idx="2" type="pic"/>
          </p:nvPr>
        </p:nvSpPr>
        <p:spPr>
          <a:xfrm>
            <a:off x="0" y="582613"/>
            <a:ext cx="9144000" cy="389572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ide Page Footer">
  <p:cSld name="Inside Page Foot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-15425" y="6329324"/>
            <a:ext cx="7251600" cy="528600"/>
          </a:xfrm>
          <a:prstGeom prst="rect">
            <a:avLst/>
          </a:prstGeom>
          <a:solidFill>
            <a:srgbClr val="9F9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5"/>
          <p:cNvSpPr/>
          <p:nvPr/>
        </p:nvSpPr>
        <p:spPr>
          <a:xfrm>
            <a:off x="7280134" y="6329337"/>
            <a:ext cx="1863900" cy="528600"/>
          </a:xfrm>
          <a:prstGeom prst="rect">
            <a:avLst/>
          </a:prstGeom>
          <a:solidFill>
            <a:srgbClr val="FFB5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" name="Google Shape;4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5475" y="6400725"/>
            <a:ext cx="1193201" cy="3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>
            <p:ph idx="2" type="pic"/>
          </p:nvPr>
        </p:nvSpPr>
        <p:spPr>
          <a:xfrm>
            <a:off x="7280134" y="-1"/>
            <a:ext cx="1863866" cy="626081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/>
          <p:nvPr>
            <p:ph idx="3" type="pic"/>
          </p:nvPr>
        </p:nvSpPr>
        <p:spPr>
          <a:xfrm>
            <a:off x="5352539" y="-1"/>
            <a:ext cx="1863866" cy="626081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/>
          <p:nvPr/>
        </p:nvSpPr>
        <p:spPr>
          <a:xfrm>
            <a:off x="-15425" y="6329324"/>
            <a:ext cx="7251600" cy="528600"/>
          </a:xfrm>
          <a:prstGeom prst="rect">
            <a:avLst/>
          </a:prstGeom>
          <a:solidFill>
            <a:srgbClr val="9F908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6"/>
          <p:cNvSpPr/>
          <p:nvPr/>
        </p:nvSpPr>
        <p:spPr>
          <a:xfrm>
            <a:off x="7280134" y="6329337"/>
            <a:ext cx="1863900" cy="528600"/>
          </a:xfrm>
          <a:prstGeom prst="rect">
            <a:avLst/>
          </a:prstGeom>
          <a:solidFill>
            <a:srgbClr val="FFB5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6" name="Google Shape;46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15475" y="6400725"/>
            <a:ext cx="1193201" cy="3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" type="body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7"/>
          <p:cNvSpPr txBox="1"/>
          <p:nvPr>
            <p:ph idx="2" type="body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3" type="body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7"/>
          <p:cNvSpPr txBox="1"/>
          <p:nvPr>
            <p:ph idx="4" type="body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8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8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" type="body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" name="Google Shape;63;p9"/>
          <p:cNvSpPr txBox="1"/>
          <p:nvPr>
            <p:ph idx="2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4" name="Google Shape;64;p9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0"/>
          <p:cNvSpPr/>
          <p:nvPr>
            <p:ph idx="2" type="pic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0"/>
          <p:cNvSpPr txBox="1"/>
          <p:nvPr>
            <p:ph idx="1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1" name="Google Shape;71;p10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drive.google.com/file/d/1WE2zbb1c4Fcv0EYpy0SwbvLUn9P2U_j4/view" TargetMode="External"/><Relationship Id="rId4" Type="http://schemas.openxmlformats.org/officeDocument/2006/relationships/image" Target="../media/image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hyperlink" Target="mailto:collinheaney@mail.adelphi.edu" TargetMode="External"/><Relationship Id="rId5" Type="http://schemas.openxmlformats.org/officeDocument/2006/relationships/hyperlink" Target="mailto:anildasrat@mail.adelphi.edu" TargetMode="External"/><Relationship Id="rId6" Type="http://schemas.openxmlformats.org/officeDocument/2006/relationships/hyperlink" Target="mailto:yashjajoria@mail.adelphi.edu" TargetMode="External"/><Relationship Id="rId7" Type="http://schemas.openxmlformats.org/officeDocument/2006/relationships/image" Target="../media/image5.png"/><Relationship Id="rId8" Type="http://schemas.openxmlformats.org/officeDocument/2006/relationships/image" Target="../media/image1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jp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 txBox="1"/>
          <p:nvPr/>
        </p:nvSpPr>
        <p:spPr>
          <a:xfrm>
            <a:off x="276944" y="4370231"/>
            <a:ext cx="7961100" cy="5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4F2C1D"/>
                </a:solidFill>
                <a:latin typeface="Arial Black"/>
                <a:ea typeface="Arial Black"/>
                <a:cs typeface="Arial Black"/>
                <a:sym typeface="Arial Black"/>
              </a:rPr>
              <a:t>AIVI: Artificial Intelligence for the Visually Impaired</a:t>
            </a:r>
            <a:endParaRPr/>
          </a:p>
        </p:txBody>
      </p:sp>
      <p:sp>
        <p:nvSpPr>
          <p:cNvPr id="91" name="Google Shape;91;p13"/>
          <p:cNvSpPr txBox="1"/>
          <p:nvPr/>
        </p:nvSpPr>
        <p:spPr>
          <a:xfrm>
            <a:off x="276950" y="5715800"/>
            <a:ext cx="5926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7A6855"/>
                </a:solidFill>
              </a:rPr>
              <a:t>Collin Heaney, Anil Dasrat, Yash Jajoria</a:t>
            </a:r>
            <a:endParaRPr/>
          </a:p>
        </p:txBody>
      </p:sp>
      <p:sp>
        <p:nvSpPr>
          <p:cNvPr id="92" name="Google Shape;92;p13"/>
          <p:cNvSpPr txBox="1"/>
          <p:nvPr/>
        </p:nvSpPr>
        <p:spPr>
          <a:xfrm>
            <a:off x="6371302" y="6448815"/>
            <a:ext cx="2330245" cy="3139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F2C1D"/>
                </a:solidFill>
              </a:rPr>
              <a:t>April</a:t>
            </a:r>
            <a:r>
              <a:rPr lang="en-US" sz="1800">
                <a:solidFill>
                  <a:srgbClr val="4F2C1D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en-US" sz="1800">
                <a:solidFill>
                  <a:srgbClr val="4F2C1D"/>
                </a:solidFill>
              </a:rPr>
              <a:t> 24</a:t>
            </a:r>
            <a:r>
              <a:rPr lang="en-US" sz="1800">
                <a:solidFill>
                  <a:srgbClr val="4F2C1D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800">
                <a:solidFill>
                  <a:srgbClr val="4F2C1D"/>
                </a:solidFill>
              </a:rPr>
              <a:t>2025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/>
          <p:nvPr/>
        </p:nvSpPr>
        <p:spPr>
          <a:xfrm>
            <a:off x="297358" y="5089663"/>
            <a:ext cx="59829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4F2C1D"/>
                </a:solidFill>
                <a:latin typeface="Arial Black"/>
                <a:ea typeface="Arial Black"/>
                <a:cs typeface="Arial Black"/>
                <a:sym typeface="Arial Black"/>
              </a:rPr>
              <a:t>AIVI Results</a:t>
            </a:r>
            <a:endParaRPr/>
          </a:p>
        </p:txBody>
      </p:sp>
      <p:sp>
        <p:nvSpPr>
          <p:cNvPr id="162" name="Google Shape;162;p22"/>
          <p:cNvSpPr txBox="1"/>
          <p:nvPr/>
        </p:nvSpPr>
        <p:spPr>
          <a:xfrm>
            <a:off x="315601" y="5510950"/>
            <a:ext cx="4525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22"/>
          <p:cNvPicPr preferRelativeResize="0"/>
          <p:nvPr/>
        </p:nvPicPr>
        <p:blipFill rotWithShape="1">
          <a:blip r:embed="rId3">
            <a:alphaModFix/>
          </a:blip>
          <a:srcRect b="0" l="0" r="0" t="3993"/>
          <a:stretch/>
        </p:blipFill>
        <p:spPr>
          <a:xfrm>
            <a:off x="1286025" y="688550"/>
            <a:ext cx="6571950" cy="3709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/>
        </p:nvSpPr>
        <p:spPr>
          <a:xfrm>
            <a:off x="511653" y="375448"/>
            <a:ext cx="82296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2C1D"/>
              </a:buClr>
              <a:buSzPts val="3400"/>
              <a:buFont typeface="Arial"/>
              <a:buNone/>
            </a:pPr>
            <a:r>
              <a:rPr b="1" lang="en-US" sz="3400">
                <a:solidFill>
                  <a:srgbClr val="4F2C1D"/>
                </a:solidFill>
              </a:rPr>
              <a:t>mAP Scores By Class</a:t>
            </a:r>
            <a:endParaRPr sz="3400">
              <a:solidFill>
                <a:srgbClr val="4F2C1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Scores By Class&#10;" id="169" name="Google Shape;169;p23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775" y="1128663"/>
            <a:ext cx="7440450" cy="460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/>
        </p:nvSpPr>
        <p:spPr>
          <a:xfrm>
            <a:off x="511653" y="742823"/>
            <a:ext cx="82296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2C1D"/>
              </a:buClr>
              <a:buSzPts val="3400"/>
              <a:buFont typeface="Arial"/>
              <a:buNone/>
            </a:pPr>
            <a:r>
              <a:rPr b="1" lang="en-US" sz="3400">
                <a:solidFill>
                  <a:srgbClr val="4F2C1D"/>
                </a:solidFill>
              </a:rPr>
              <a:t>mAP, Precision, and Recall Scores</a:t>
            </a:r>
            <a:endParaRPr sz="3400">
              <a:solidFill>
                <a:srgbClr val="4F2C1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, Precision, and Recall Scores&#10;" id="175" name="Google Shape;175;p24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775" y="1465234"/>
            <a:ext cx="7440450" cy="46006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5"/>
          <p:cNvSpPr txBox="1"/>
          <p:nvPr/>
        </p:nvSpPr>
        <p:spPr>
          <a:xfrm>
            <a:off x="457203" y="283573"/>
            <a:ext cx="82296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2C1D"/>
              </a:buClr>
              <a:buSzPts val="3400"/>
              <a:buFont typeface="Arial"/>
              <a:buNone/>
            </a:pPr>
            <a:r>
              <a:rPr b="1" lang="en-US" sz="3400">
                <a:solidFill>
                  <a:srgbClr val="4F2C1D"/>
                </a:solidFill>
              </a:rPr>
              <a:t>Video</a:t>
            </a:r>
            <a:endParaRPr sz="3400">
              <a:solidFill>
                <a:srgbClr val="4F2C1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p25" title="New AIVI Video - 1744319751740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005973"/>
            <a:ext cx="8839200" cy="497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6"/>
          <p:cNvSpPr txBox="1"/>
          <p:nvPr/>
        </p:nvSpPr>
        <p:spPr>
          <a:xfrm>
            <a:off x="457203" y="283573"/>
            <a:ext cx="82296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2C1D"/>
              </a:buClr>
              <a:buSzPts val="3400"/>
              <a:buFont typeface="Arial"/>
              <a:buNone/>
            </a:pPr>
            <a:r>
              <a:rPr b="1" lang="en-US" sz="3400">
                <a:solidFill>
                  <a:srgbClr val="4F2C1D"/>
                </a:solidFill>
              </a:rPr>
              <a:t>If We Had More Time…</a:t>
            </a:r>
            <a:endParaRPr sz="3400">
              <a:solidFill>
                <a:srgbClr val="4F2C1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6"/>
          <p:cNvSpPr txBox="1"/>
          <p:nvPr/>
        </p:nvSpPr>
        <p:spPr>
          <a:xfrm>
            <a:off x="416375" y="1097925"/>
            <a:ext cx="8229600" cy="47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●"/>
            </a:pPr>
            <a:r>
              <a:rPr lang="en-US" sz="2200">
                <a:solidFill>
                  <a:srgbClr val="7A6855"/>
                </a:solidFill>
              </a:rPr>
              <a:t>Add more data</a:t>
            </a:r>
            <a:endParaRPr sz="2200">
              <a:solidFill>
                <a:srgbClr val="7A6855"/>
              </a:solidFill>
            </a:endParaRPr>
          </a:p>
          <a:p>
            <a:pPr indent="-3683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○"/>
            </a:pPr>
            <a:r>
              <a:rPr lang="en-US" sz="2200">
                <a:solidFill>
                  <a:srgbClr val="7A6855"/>
                </a:solidFill>
              </a:rPr>
              <a:t>The free version of Roboflow supports up to 10,000 images per project</a:t>
            </a:r>
            <a:endParaRPr sz="2200">
              <a:solidFill>
                <a:srgbClr val="7A6855"/>
              </a:solidFill>
            </a:endParaRPr>
          </a:p>
          <a:p>
            <a:pPr indent="-3683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○"/>
            </a:pPr>
            <a:r>
              <a:rPr lang="en-US" sz="2200">
                <a:solidFill>
                  <a:srgbClr val="7A6855"/>
                </a:solidFill>
              </a:rPr>
              <a:t>Balance Classes</a:t>
            </a:r>
            <a:endParaRPr sz="2200">
              <a:solidFill>
                <a:srgbClr val="7A6855"/>
              </a:solidFill>
            </a:endParaRPr>
          </a:p>
          <a:p>
            <a:pPr indent="-3683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●"/>
            </a:pPr>
            <a:r>
              <a:rPr lang="en-US" sz="2200">
                <a:solidFill>
                  <a:srgbClr val="7A6855"/>
                </a:solidFill>
              </a:rPr>
              <a:t>Make more classes of objects</a:t>
            </a:r>
            <a:endParaRPr sz="2200">
              <a:solidFill>
                <a:srgbClr val="7A6855"/>
              </a:solidFill>
            </a:endParaRPr>
          </a:p>
          <a:p>
            <a:pPr indent="-3683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○"/>
            </a:pPr>
            <a:r>
              <a:rPr lang="en-US" sz="2200">
                <a:solidFill>
                  <a:srgbClr val="7A6855"/>
                </a:solidFill>
              </a:rPr>
              <a:t>Working in a smaller scope</a:t>
            </a:r>
            <a:endParaRPr sz="2200">
              <a:solidFill>
                <a:srgbClr val="7A6855"/>
              </a:solidFill>
            </a:endParaRPr>
          </a:p>
          <a:p>
            <a:pPr indent="-3683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●"/>
            </a:pPr>
            <a:r>
              <a:rPr lang="en-US" sz="2200">
                <a:solidFill>
                  <a:srgbClr val="7A6855"/>
                </a:solidFill>
              </a:rPr>
              <a:t>Improve camera and speakers</a:t>
            </a:r>
            <a:endParaRPr sz="2200">
              <a:solidFill>
                <a:srgbClr val="7A6855"/>
              </a:solidFill>
            </a:endParaRPr>
          </a:p>
          <a:p>
            <a:pPr indent="-3683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●"/>
            </a:pPr>
            <a:r>
              <a:rPr lang="en-US" sz="2200">
                <a:solidFill>
                  <a:srgbClr val="7A6855"/>
                </a:solidFill>
              </a:rPr>
              <a:t>Connect AIVI to Wi-FI</a:t>
            </a:r>
            <a:endParaRPr sz="2200">
              <a:solidFill>
                <a:srgbClr val="7A6855"/>
              </a:solidFill>
            </a:endParaRPr>
          </a:p>
          <a:p>
            <a:pPr indent="-3683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○"/>
            </a:pPr>
            <a:r>
              <a:rPr lang="en-US" sz="2200">
                <a:solidFill>
                  <a:srgbClr val="7A6855"/>
                </a:solidFill>
              </a:rPr>
              <a:t>Run via app</a:t>
            </a:r>
            <a:endParaRPr sz="2200">
              <a:solidFill>
                <a:srgbClr val="7A6855"/>
              </a:solidFill>
            </a:endParaRPr>
          </a:p>
          <a:p>
            <a:pPr indent="-3683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●"/>
            </a:pPr>
            <a:r>
              <a:rPr lang="en-US" sz="2200">
                <a:solidFill>
                  <a:srgbClr val="7A6855"/>
                </a:solidFill>
              </a:rPr>
              <a:t>Voice recognition technology</a:t>
            </a:r>
            <a:endParaRPr sz="2200">
              <a:solidFill>
                <a:srgbClr val="7A6855"/>
              </a:solidFill>
            </a:endParaRPr>
          </a:p>
          <a:p>
            <a:pPr indent="-3683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○"/>
            </a:pPr>
            <a:r>
              <a:rPr lang="en-US" sz="2200">
                <a:solidFill>
                  <a:srgbClr val="7A6855"/>
                </a:solidFill>
              </a:rPr>
              <a:t>Turn on/off command</a:t>
            </a:r>
            <a:endParaRPr sz="2200">
              <a:solidFill>
                <a:srgbClr val="7A6855"/>
              </a:solidFill>
            </a:endParaRPr>
          </a:p>
          <a:p>
            <a:pPr indent="-3683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○"/>
            </a:pPr>
            <a:r>
              <a:rPr lang="en-US" sz="2200">
                <a:solidFill>
                  <a:srgbClr val="7A6855"/>
                </a:solidFill>
              </a:rPr>
              <a:t>What is in front of me?</a:t>
            </a:r>
            <a:endParaRPr sz="2200">
              <a:solidFill>
                <a:srgbClr val="7A6855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7"/>
          <p:cNvSpPr txBox="1"/>
          <p:nvPr/>
        </p:nvSpPr>
        <p:spPr>
          <a:xfrm>
            <a:off x="511653" y="742823"/>
            <a:ext cx="82296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2C1D"/>
              </a:buClr>
              <a:buSzPts val="3400"/>
              <a:buFont typeface="Arial"/>
              <a:buNone/>
            </a:pPr>
            <a:r>
              <a:rPr b="1" lang="en-US" sz="3400">
                <a:solidFill>
                  <a:srgbClr val="4F2C1D"/>
                </a:solidFill>
              </a:rPr>
              <a:t>Conclusion</a:t>
            </a:r>
            <a:endParaRPr sz="3400">
              <a:solidFill>
                <a:srgbClr val="4F2C1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7"/>
          <p:cNvSpPr txBox="1"/>
          <p:nvPr/>
        </p:nvSpPr>
        <p:spPr>
          <a:xfrm>
            <a:off x="457200" y="1526550"/>
            <a:ext cx="8229600" cy="45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●"/>
            </a:pPr>
            <a:r>
              <a:rPr lang="en-US" sz="2200">
                <a:solidFill>
                  <a:srgbClr val="7A6855"/>
                </a:solidFill>
              </a:rPr>
              <a:t>Combination of physical camera, trained AI model, and audible translation</a:t>
            </a:r>
            <a:endParaRPr sz="2200">
              <a:solidFill>
                <a:srgbClr val="7A6855"/>
              </a:solidFill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○"/>
            </a:pPr>
            <a:r>
              <a:rPr lang="en-US" sz="2200">
                <a:solidFill>
                  <a:srgbClr val="7A6855"/>
                </a:solidFill>
              </a:rPr>
              <a:t>Identify object, classify object, give relative </a:t>
            </a:r>
            <a:r>
              <a:rPr lang="en-US" sz="2200">
                <a:solidFill>
                  <a:srgbClr val="7A6855"/>
                </a:solidFill>
              </a:rPr>
              <a:t>distance</a:t>
            </a:r>
            <a:r>
              <a:rPr lang="en-US" sz="2200">
                <a:solidFill>
                  <a:srgbClr val="7A6855"/>
                </a:solidFill>
              </a:rPr>
              <a:t>, give relative direction</a:t>
            </a:r>
            <a:endParaRPr sz="2200">
              <a:solidFill>
                <a:srgbClr val="7A6855"/>
              </a:solidFill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○"/>
            </a:pPr>
            <a:r>
              <a:rPr lang="en-US" sz="2200">
                <a:solidFill>
                  <a:srgbClr val="7A6855"/>
                </a:solidFill>
              </a:rPr>
              <a:t>Yolov8 Framework, Roboflow Model, Raspberry Pi</a:t>
            </a:r>
            <a:endParaRPr sz="2200">
              <a:solidFill>
                <a:srgbClr val="7A6855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●"/>
            </a:pPr>
            <a:r>
              <a:rPr lang="en-US" sz="2200">
                <a:solidFill>
                  <a:srgbClr val="7A6855"/>
                </a:solidFill>
              </a:rPr>
              <a:t>Set to improve accessibility for visual impairment</a:t>
            </a:r>
            <a:endParaRPr sz="2200">
              <a:solidFill>
                <a:srgbClr val="7A6855"/>
              </a:solidFill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○"/>
            </a:pPr>
            <a:r>
              <a:rPr lang="en-US" sz="2200">
                <a:solidFill>
                  <a:srgbClr val="7A6855"/>
                </a:solidFill>
              </a:rPr>
              <a:t>Improve visual impairment technology</a:t>
            </a:r>
            <a:endParaRPr sz="2200">
              <a:solidFill>
                <a:srgbClr val="7A6855"/>
              </a:solidFill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○"/>
            </a:pPr>
            <a:r>
              <a:rPr lang="en-US" sz="2200">
                <a:solidFill>
                  <a:srgbClr val="7A6855"/>
                </a:solidFill>
              </a:rPr>
              <a:t>With or Without the aid of other visual impairment tools</a:t>
            </a:r>
            <a:endParaRPr sz="2200">
              <a:solidFill>
                <a:srgbClr val="7A6855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●"/>
            </a:pPr>
            <a:r>
              <a:rPr lang="en-US" sz="2200">
                <a:solidFill>
                  <a:srgbClr val="7A6855"/>
                </a:solidFill>
              </a:rPr>
              <a:t>75% mAP is a great start</a:t>
            </a:r>
            <a:endParaRPr sz="2200">
              <a:solidFill>
                <a:srgbClr val="7A6855"/>
              </a:solidFill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○"/>
            </a:pPr>
            <a:r>
              <a:rPr lang="en-US" sz="2200">
                <a:solidFill>
                  <a:srgbClr val="7A6855"/>
                </a:solidFill>
              </a:rPr>
              <a:t>More data would only improve</a:t>
            </a:r>
            <a:endParaRPr sz="2200">
              <a:solidFill>
                <a:srgbClr val="7A6855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/>
          <p:nvPr/>
        </p:nvSpPr>
        <p:spPr>
          <a:xfrm>
            <a:off x="457203" y="719173"/>
            <a:ext cx="82296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2C1D"/>
              </a:buClr>
              <a:buSzPts val="3400"/>
              <a:buFont typeface="Arial"/>
              <a:buNone/>
            </a:pPr>
            <a:r>
              <a:rPr b="1" lang="en-US" sz="3400">
                <a:solidFill>
                  <a:srgbClr val="4F2C1D"/>
                </a:solidFill>
              </a:rPr>
              <a:t>Thank You! Any Questions</a:t>
            </a:r>
            <a:endParaRPr sz="3400">
              <a:solidFill>
                <a:srgbClr val="4F2C1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IVI Detecting a Person" id="199" name="Google Shape;199;p28" title="Screenshot 2025-04-10 122527.png"/>
          <p:cNvPicPr preferRelativeResize="0"/>
          <p:nvPr/>
        </p:nvPicPr>
        <p:blipFill rotWithShape="1">
          <a:blip r:embed="rId3">
            <a:alphaModFix/>
          </a:blip>
          <a:srcRect b="0" l="0" r="0" t="5624"/>
          <a:stretch/>
        </p:blipFill>
        <p:spPr>
          <a:xfrm>
            <a:off x="457200" y="1441575"/>
            <a:ext cx="8229598" cy="455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/>
          <p:nvPr>
            <p:ph type="title"/>
          </p:nvPr>
        </p:nvSpPr>
        <p:spPr>
          <a:xfrm>
            <a:off x="628650" y="1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2C1D"/>
              </a:buClr>
              <a:buSzPts val="4000"/>
              <a:buFont typeface="Arial"/>
              <a:buNone/>
            </a:pPr>
            <a:r>
              <a:rPr lang="en-US"/>
              <a:t>The Team</a:t>
            </a:r>
            <a:endParaRPr/>
          </a:p>
        </p:txBody>
      </p:sp>
      <p:pic>
        <p:nvPicPr>
          <p:cNvPr id="98" name="Google Shape;98;p14" title="IMG_5882.PNG"/>
          <p:cNvPicPr preferRelativeResize="0"/>
          <p:nvPr/>
        </p:nvPicPr>
        <p:blipFill rotWithShape="1">
          <a:blip r:embed="rId3">
            <a:alphaModFix/>
          </a:blip>
          <a:srcRect b="28616" l="0" r="0" t="10522"/>
          <a:stretch/>
        </p:blipFill>
        <p:spPr>
          <a:xfrm>
            <a:off x="308475" y="1149225"/>
            <a:ext cx="2246000" cy="2959273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4"/>
          <p:cNvSpPr txBox="1"/>
          <p:nvPr/>
        </p:nvSpPr>
        <p:spPr>
          <a:xfrm>
            <a:off x="-63875" y="4312075"/>
            <a:ext cx="2990700" cy="14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Collin Heaney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collinheaney@mail.adelphi.edu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 Development and Implementation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4"/>
          <p:cNvSpPr txBox="1"/>
          <p:nvPr/>
        </p:nvSpPr>
        <p:spPr>
          <a:xfrm>
            <a:off x="3076650" y="4312075"/>
            <a:ext cx="2990700" cy="14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Anil Dasrat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anildasrat@mail.adelphi.edu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Code </a:t>
            </a:r>
            <a:r>
              <a:rPr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Development and Hardware Implementation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4"/>
          <p:cNvSpPr txBox="1"/>
          <p:nvPr/>
        </p:nvSpPr>
        <p:spPr>
          <a:xfrm>
            <a:off x="6217175" y="4312075"/>
            <a:ext cx="2990700" cy="14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Yash Jajoria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yashjajoria@mail.adelphi.edu</a:t>
            </a:r>
            <a:br>
              <a:rPr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Assisted with Total Development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" name="Google Shape;102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29900" y="1149225"/>
            <a:ext cx="1884212" cy="2959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414661" y="1149225"/>
            <a:ext cx="1972391" cy="2959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/>
          <p:nvPr>
            <p:ph type="title"/>
          </p:nvPr>
        </p:nvSpPr>
        <p:spPr>
          <a:xfrm>
            <a:off x="628650" y="365125"/>
            <a:ext cx="78009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2C1D"/>
              </a:buClr>
              <a:buSzPts val="4000"/>
              <a:buFont typeface="Arial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109" name="Google Shape;109;p15"/>
          <p:cNvSpPr txBox="1"/>
          <p:nvPr>
            <p:ph idx="1" type="body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Accessibility is everything</a:t>
            </a:r>
            <a:endParaRPr sz="22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Technologies like walking canes and service animals are used to aid those with visual impairments</a:t>
            </a:r>
            <a:endParaRPr sz="2200"/>
          </a:p>
        </p:txBody>
      </p:sp>
      <p:sp>
        <p:nvSpPr>
          <p:cNvPr id="110" name="Google Shape;110;p15"/>
          <p:cNvSpPr txBox="1"/>
          <p:nvPr>
            <p:ph idx="2" type="body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Technology is powerful and ever increasing</a:t>
            </a:r>
            <a:endParaRPr sz="2200"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Artificial Intelligence software is highly </a:t>
            </a:r>
            <a:r>
              <a:rPr lang="en-US" sz="2200"/>
              <a:t>prevalent</a:t>
            </a:r>
            <a:r>
              <a:rPr lang="en-US" sz="2200"/>
              <a:t> in everyday life with technologies such as ChatGPT and Google Gemini</a:t>
            </a:r>
            <a:endParaRPr sz="2200"/>
          </a:p>
        </p:txBody>
      </p:sp>
      <p:sp>
        <p:nvSpPr>
          <p:cNvPr id="111" name="Google Shape;111;p15"/>
          <p:cNvSpPr txBox="1"/>
          <p:nvPr/>
        </p:nvSpPr>
        <p:spPr>
          <a:xfrm>
            <a:off x="877650" y="5072275"/>
            <a:ext cx="76377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7A6855"/>
                </a:solidFill>
              </a:rPr>
              <a:t>Is there a way to combine accessibility and </a:t>
            </a:r>
            <a:r>
              <a:rPr lang="en-US" sz="2600">
                <a:solidFill>
                  <a:srgbClr val="7A6855"/>
                </a:solidFill>
              </a:rPr>
              <a:t>technology</a:t>
            </a:r>
            <a:r>
              <a:rPr lang="en-US" sz="2600">
                <a:solidFill>
                  <a:srgbClr val="7A6855"/>
                </a:solidFill>
              </a:rPr>
              <a:t> to help those with visual impairments?</a:t>
            </a:r>
            <a:endParaRPr sz="2600">
              <a:solidFill>
                <a:srgbClr val="7A6855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6"/>
          <p:cNvPicPr preferRelativeResize="0"/>
          <p:nvPr/>
        </p:nvPicPr>
        <p:blipFill rotWithShape="1">
          <a:blip r:embed="rId3">
            <a:alphaModFix/>
          </a:blip>
          <a:srcRect b="0" l="42111" r="17517" t="0"/>
          <a:stretch/>
        </p:blipFill>
        <p:spPr>
          <a:xfrm>
            <a:off x="5352550" y="0"/>
            <a:ext cx="3791398" cy="626069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6"/>
          <p:cNvSpPr txBox="1"/>
          <p:nvPr/>
        </p:nvSpPr>
        <p:spPr>
          <a:xfrm>
            <a:off x="780671" y="431318"/>
            <a:ext cx="28899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2C1D"/>
              </a:buClr>
              <a:buSzPts val="3400"/>
              <a:buFont typeface="Arial"/>
              <a:buNone/>
            </a:pPr>
            <a:r>
              <a:rPr b="1" lang="en-US" sz="3400">
                <a:solidFill>
                  <a:srgbClr val="4F2C1D"/>
                </a:solidFill>
              </a:rPr>
              <a:t>AIVI</a:t>
            </a:r>
            <a:endParaRPr sz="3400">
              <a:solidFill>
                <a:srgbClr val="4F2C1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6"/>
          <p:cNvSpPr txBox="1"/>
          <p:nvPr/>
        </p:nvSpPr>
        <p:spPr>
          <a:xfrm>
            <a:off x="290625" y="1290175"/>
            <a:ext cx="3870000" cy="5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556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000"/>
              <a:buFont typeface="Arial"/>
              <a:buChar char="●"/>
            </a:pPr>
            <a:r>
              <a:rPr lang="en-US" sz="2000">
                <a:solidFill>
                  <a:srgbClr val="7A6855"/>
                </a:solidFill>
              </a:rPr>
              <a:t>AIVI uses a trained AI model connected via a camera to scan environments, identify objects, and audibly translate these objects to the user</a:t>
            </a:r>
            <a:endParaRPr sz="2000">
              <a:solidFill>
                <a:srgbClr val="7A6855"/>
              </a:solidFill>
            </a:endParaRPr>
          </a:p>
          <a:p>
            <a:pPr indent="-3556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000"/>
              <a:buChar char="●"/>
            </a:pPr>
            <a:r>
              <a:rPr lang="en-US" sz="2000">
                <a:solidFill>
                  <a:srgbClr val="7A6855"/>
                </a:solidFill>
              </a:rPr>
              <a:t>AIVI fills a technological gap with visual impairment with a goal to help those with visual impairments</a:t>
            </a:r>
            <a:endParaRPr sz="2000">
              <a:solidFill>
                <a:srgbClr val="7A6855"/>
              </a:solidFill>
            </a:endParaRPr>
          </a:p>
          <a:p>
            <a:pPr indent="-3556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000"/>
              <a:buChar char="●"/>
            </a:pPr>
            <a:r>
              <a:rPr lang="en-US" sz="2000">
                <a:solidFill>
                  <a:srgbClr val="7A6855"/>
                </a:solidFill>
              </a:rPr>
              <a:t>While there already exists technologies, AIVI by itself or paired with an existing technology will improve accessibility</a:t>
            </a:r>
            <a:r>
              <a:rPr lang="en-US" sz="2000">
                <a:solidFill>
                  <a:srgbClr val="7A6855"/>
                </a:solidFill>
              </a:rPr>
              <a:t> </a:t>
            </a:r>
            <a:endParaRPr sz="2000">
              <a:solidFill>
                <a:srgbClr val="7A6855"/>
              </a:solidFill>
            </a:endParaRPr>
          </a:p>
        </p:txBody>
      </p:sp>
      <p:pic>
        <p:nvPicPr>
          <p:cNvPr id="119" name="Google Shape;119;p16"/>
          <p:cNvPicPr preferRelativeResize="0"/>
          <p:nvPr/>
        </p:nvPicPr>
        <p:blipFill rotWithShape="1">
          <a:blip r:embed="rId4">
            <a:alphaModFix/>
          </a:blip>
          <a:srcRect b="-1378" l="0" r="50047" t="0"/>
          <a:stretch/>
        </p:blipFill>
        <p:spPr>
          <a:xfrm>
            <a:off x="5352550" y="0"/>
            <a:ext cx="3791400" cy="6347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/>
          <p:nvPr/>
        </p:nvSpPr>
        <p:spPr>
          <a:xfrm>
            <a:off x="297358" y="5089663"/>
            <a:ext cx="5982861" cy="4959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4F2C1D"/>
                </a:solidFill>
                <a:latin typeface="Arial Black"/>
                <a:ea typeface="Arial Black"/>
                <a:cs typeface="Arial Black"/>
                <a:sym typeface="Arial Black"/>
              </a:rPr>
              <a:t>AIVI Methodology</a:t>
            </a:r>
            <a:endParaRPr/>
          </a:p>
        </p:txBody>
      </p:sp>
      <p:sp>
        <p:nvSpPr>
          <p:cNvPr id="125" name="Google Shape;125;p17"/>
          <p:cNvSpPr txBox="1"/>
          <p:nvPr/>
        </p:nvSpPr>
        <p:spPr>
          <a:xfrm>
            <a:off x="315601" y="5510950"/>
            <a:ext cx="4525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7A6855"/>
                </a:solidFill>
              </a:rPr>
              <a:t>Physical Setup and Training</a:t>
            </a:r>
            <a:endParaRPr/>
          </a:p>
        </p:txBody>
      </p:sp>
      <p:pic>
        <p:nvPicPr>
          <p:cNvPr id="126" name="Google Shape;12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29240" cy="484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/>
          <p:nvPr/>
        </p:nvSpPr>
        <p:spPr>
          <a:xfrm>
            <a:off x="375075" y="346551"/>
            <a:ext cx="8229600" cy="6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2C1D"/>
              </a:buClr>
              <a:buSzPts val="3400"/>
              <a:buFont typeface="Arial"/>
              <a:buNone/>
            </a:pPr>
            <a:r>
              <a:rPr b="1" lang="en-US" sz="3400">
                <a:solidFill>
                  <a:srgbClr val="4F2C1D"/>
                </a:solidFill>
              </a:rPr>
              <a:t>How Does it Work?</a:t>
            </a:r>
            <a:endParaRPr sz="3400">
              <a:solidFill>
                <a:srgbClr val="4F2C1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8"/>
          <p:cNvSpPr txBox="1"/>
          <p:nvPr/>
        </p:nvSpPr>
        <p:spPr>
          <a:xfrm>
            <a:off x="375075" y="2089951"/>
            <a:ext cx="3414600" cy="40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34950" lvl="0" marL="2286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84B3D"/>
              </a:buClr>
              <a:buSzPts val="1400"/>
              <a:buFont typeface="Arial"/>
              <a:buChar char="•"/>
            </a:pPr>
            <a:r>
              <a:rPr lang="en-US">
                <a:solidFill>
                  <a:srgbClr val="584B3D"/>
                </a:solidFill>
              </a:rPr>
              <a:t>AIVI is designed based on the YOLOv8 model created by Ultralytics</a:t>
            </a:r>
            <a:endParaRPr/>
          </a:p>
          <a:p>
            <a:pPr indent="-234950" lvl="0" marL="2286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584B3D"/>
              </a:buClr>
              <a:buSzPts val="1400"/>
              <a:buFont typeface="Arial"/>
              <a:buChar char="•"/>
            </a:pPr>
            <a:r>
              <a:rPr lang="en-US">
                <a:solidFill>
                  <a:srgbClr val="584B3D"/>
                </a:solidFill>
              </a:rPr>
              <a:t>In the code, we determined 3 variables: the type of object, the relative distance the user is from the object, the </a:t>
            </a:r>
            <a:r>
              <a:rPr lang="en-US">
                <a:solidFill>
                  <a:srgbClr val="584B3D"/>
                </a:solidFill>
              </a:rPr>
              <a:t>direction</a:t>
            </a:r>
            <a:r>
              <a:rPr lang="en-US">
                <a:solidFill>
                  <a:srgbClr val="584B3D"/>
                </a:solidFill>
              </a:rPr>
              <a:t> the object is relative to the user</a:t>
            </a:r>
            <a:endParaRPr>
              <a:solidFill>
                <a:srgbClr val="584B3D"/>
              </a:solidFill>
            </a:endParaRPr>
          </a:p>
          <a:p>
            <a:pPr indent="-234950" lvl="0" marL="2286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584B3D"/>
              </a:buClr>
              <a:buSzPts val="1400"/>
              <a:buChar char="•"/>
            </a:pPr>
            <a:r>
              <a:rPr lang="en-US">
                <a:solidFill>
                  <a:srgbClr val="584B3D"/>
                </a:solidFill>
              </a:rPr>
              <a:t>Once the variables are identified, a text to speech voice will announce to the user this </a:t>
            </a:r>
            <a:r>
              <a:rPr lang="en-US">
                <a:solidFill>
                  <a:srgbClr val="584B3D"/>
                </a:solidFill>
              </a:rPr>
              <a:t>information</a:t>
            </a:r>
            <a:endParaRPr>
              <a:solidFill>
                <a:srgbClr val="584B3D"/>
              </a:solidFill>
            </a:endParaRPr>
          </a:p>
          <a:p>
            <a:pPr indent="-234950" lvl="0" marL="2286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584B3D"/>
              </a:buClr>
              <a:buSzPts val="1400"/>
              <a:buFont typeface="Arial"/>
              <a:buChar char="•"/>
            </a:pPr>
            <a:r>
              <a:rPr lang="en-US">
                <a:solidFill>
                  <a:srgbClr val="584B3D"/>
                </a:solidFill>
              </a:rPr>
              <a:t>A raspberry pi is used to hold the code. While connected to a battery pack to supply power, the raspberry pi is connected to a Logitech USB camera</a:t>
            </a:r>
            <a:endParaRPr/>
          </a:p>
          <a:p>
            <a:pPr indent="-14605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18"/>
          <p:cNvSpPr txBox="1"/>
          <p:nvPr/>
        </p:nvSpPr>
        <p:spPr>
          <a:xfrm>
            <a:off x="4195238" y="2089942"/>
            <a:ext cx="3414600" cy="34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4605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8"/>
          <p:cNvSpPr txBox="1"/>
          <p:nvPr/>
        </p:nvSpPr>
        <p:spPr>
          <a:xfrm>
            <a:off x="375078" y="967258"/>
            <a:ext cx="8245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7A6855"/>
                </a:solidFill>
              </a:rPr>
              <a:t>Code, Physical Setup, and Flowchart</a:t>
            </a:r>
            <a:endParaRPr/>
          </a:p>
        </p:txBody>
      </p:sp>
      <p:pic>
        <p:nvPicPr>
          <p:cNvPr descr="AIVI is designed based on the YOLOv8 model created by Ultralytics&#10;In the code, we determined 3 variables: the type of object, the relative distance the user is from the object, the direction the object is relative to the user&#10;Once the variables are identified, a text to speech voice will announce to the user this information&#10;A raspberry pi is used to hold the code. While connected to a battery pack to supply power, the raspberry pi is connected to a Logitech USB camera&#10;&#10;" id="135" name="Google Shape;13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9675" y="1804613"/>
            <a:ext cx="5137350" cy="405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/>
          <p:nvPr/>
        </p:nvSpPr>
        <p:spPr>
          <a:xfrm>
            <a:off x="457190" y="29630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2C1D"/>
              </a:buClr>
              <a:buSzPts val="3700"/>
              <a:buFont typeface="Arial"/>
              <a:buNone/>
            </a:pPr>
            <a:r>
              <a:rPr b="1" lang="en-US" sz="3700">
                <a:solidFill>
                  <a:srgbClr val="4F2C1D"/>
                </a:solidFill>
              </a:rPr>
              <a:t>Introducing Roboflow</a:t>
            </a:r>
            <a:endParaRPr sz="3700">
              <a:solidFill>
                <a:srgbClr val="4F2C1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436950" y="1299500"/>
            <a:ext cx="8270100" cy="44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●"/>
            </a:pPr>
            <a:r>
              <a:rPr lang="en-US" sz="2200">
                <a:solidFill>
                  <a:srgbClr val="7A6855"/>
                </a:solidFill>
              </a:rPr>
              <a:t>AI models do not learn by themselves, they must be taught</a:t>
            </a:r>
            <a:endParaRPr sz="2200">
              <a:solidFill>
                <a:srgbClr val="7A6855"/>
              </a:solidFill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●"/>
            </a:pPr>
            <a:r>
              <a:rPr lang="en-US" sz="2200">
                <a:solidFill>
                  <a:srgbClr val="7A6855"/>
                </a:solidFill>
              </a:rPr>
              <a:t>Roboflow: object detection training software for Ultralytics</a:t>
            </a:r>
            <a:endParaRPr sz="2200">
              <a:solidFill>
                <a:srgbClr val="7A6855"/>
              </a:solidFill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●"/>
            </a:pPr>
            <a:r>
              <a:rPr lang="en-US" sz="2200">
                <a:solidFill>
                  <a:srgbClr val="7A6855"/>
                </a:solidFill>
              </a:rPr>
              <a:t>Images are uploaded, annotated by class, </a:t>
            </a:r>
            <a:r>
              <a:rPr lang="en-US" sz="2200">
                <a:solidFill>
                  <a:srgbClr val="7A6855"/>
                </a:solidFill>
              </a:rPr>
              <a:t>divided</a:t>
            </a:r>
            <a:r>
              <a:rPr lang="en-US" sz="2200">
                <a:solidFill>
                  <a:srgbClr val="7A6855"/>
                </a:solidFill>
              </a:rPr>
              <a:t> into a train validate test split, and trained through Roboflow or Google Colab</a:t>
            </a:r>
            <a:endParaRPr sz="2200">
              <a:solidFill>
                <a:srgbClr val="7A6855"/>
              </a:solidFill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●"/>
            </a:pPr>
            <a:r>
              <a:rPr lang="en-US" sz="2200">
                <a:solidFill>
                  <a:srgbClr val="7A6855"/>
                </a:solidFill>
              </a:rPr>
              <a:t>Results come in three different scores:</a:t>
            </a:r>
            <a:endParaRPr sz="2200">
              <a:solidFill>
                <a:srgbClr val="7A6855"/>
              </a:solidFill>
            </a:endParaRPr>
          </a:p>
          <a:p>
            <a:pPr indent="-3683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○"/>
            </a:pPr>
            <a:r>
              <a:rPr lang="en-US" sz="2200">
                <a:solidFill>
                  <a:srgbClr val="7A6855"/>
                </a:solidFill>
              </a:rPr>
              <a:t>mAP50: Mean Average Precision of each class with a .5 confidence threshold</a:t>
            </a:r>
            <a:endParaRPr sz="2200">
              <a:solidFill>
                <a:srgbClr val="7A6855"/>
              </a:solidFill>
            </a:endParaRPr>
          </a:p>
          <a:p>
            <a:pPr indent="-3683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○"/>
            </a:pPr>
            <a:r>
              <a:rPr lang="en-US" sz="2200">
                <a:solidFill>
                  <a:srgbClr val="7A6855"/>
                </a:solidFill>
              </a:rPr>
              <a:t>Precision: Accuracy of classifying objects</a:t>
            </a:r>
            <a:endParaRPr sz="2200">
              <a:solidFill>
                <a:srgbClr val="7A6855"/>
              </a:solidFill>
            </a:endParaRPr>
          </a:p>
          <a:p>
            <a:pPr indent="-3683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○"/>
            </a:pPr>
            <a:r>
              <a:rPr lang="en-US" sz="2200">
                <a:solidFill>
                  <a:srgbClr val="7A6855"/>
                </a:solidFill>
              </a:rPr>
              <a:t>Recall: Accuracy of identifying objects to be classified</a:t>
            </a:r>
            <a:br>
              <a:rPr lang="en-US" sz="2200">
                <a:solidFill>
                  <a:srgbClr val="7A6855"/>
                </a:solidFill>
              </a:rPr>
            </a:br>
            <a:r>
              <a:rPr lang="en-US" sz="2200">
                <a:solidFill>
                  <a:srgbClr val="7A6855"/>
                </a:solidFill>
              </a:rPr>
              <a:t>  </a:t>
            </a:r>
            <a:endParaRPr sz="2200">
              <a:solidFill>
                <a:srgbClr val="7A685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/>
          <p:cNvSpPr txBox="1"/>
          <p:nvPr/>
        </p:nvSpPr>
        <p:spPr>
          <a:xfrm>
            <a:off x="457190" y="29630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2C1D"/>
              </a:buClr>
              <a:buSzPts val="3700"/>
              <a:buFont typeface="Arial"/>
              <a:buNone/>
            </a:pPr>
            <a:r>
              <a:rPr b="1" lang="en-US" sz="3700">
                <a:solidFill>
                  <a:srgbClr val="4F2C1D"/>
                </a:solidFill>
              </a:rPr>
              <a:t>Training AIVI</a:t>
            </a:r>
            <a:endParaRPr sz="3700">
              <a:solidFill>
                <a:srgbClr val="4F2C1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0"/>
          <p:cNvSpPr txBox="1"/>
          <p:nvPr/>
        </p:nvSpPr>
        <p:spPr>
          <a:xfrm>
            <a:off x="457200" y="1165975"/>
            <a:ext cx="8270100" cy="209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683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●"/>
            </a:pPr>
            <a:r>
              <a:rPr lang="en-US" sz="2200">
                <a:solidFill>
                  <a:srgbClr val="7A6855"/>
                </a:solidFill>
              </a:rPr>
              <a:t>For AIVI:</a:t>
            </a:r>
            <a:endParaRPr sz="2200">
              <a:solidFill>
                <a:srgbClr val="7A6855"/>
              </a:solidFill>
            </a:endParaRPr>
          </a:p>
          <a:p>
            <a:pPr indent="-368300" lvl="1" marL="914400" marR="0" rtl="0" algn="l"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○"/>
            </a:pPr>
            <a:r>
              <a:rPr lang="en-US" sz="2200">
                <a:solidFill>
                  <a:srgbClr val="7A6855"/>
                </a:solidFill>
              </a:rPr>
              <a:t>4 total different versions</a:t>
            </a:r>
            <a:endParaRPr sz="2200">
              <a:solidFill>
                <a:srgbClr val="7A6855"/>
              </a:solidFill>
            </a:endParaRPr>
          </a:p>
          <a:p>
            <a:pPr indent="-368300" lvl="1" marL="914400" marR="0" rtl="0" algn="l"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○"/>
            </a:pPr>
            <a:r>
              <a:rPr lang="en-US" sz="2200">
                <a:solidFill>
                  <a:srgbClr val="7A6855"/>
                </a:solidFill>
              </a:rPr>
              <a:t>518 total images</a:t>
            </a:r>
            <a:endParaRPr sz="2200">
              <a:solidFill>
                <a:srgbClr val="7A6855"/>
              </a:solidFill>
            </a:endParaRPr>
          </a:p>
          <a:p>
            <a:pPr indent="-368300" lvl="1" marL="914400" marR="0" rtl="0" algn="l"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○"/>
            </a:pPr>
            <a:r>
              <a:rPr lang="en-US" sz="2200">
                <a:solidFill>
                  <a:srgbClr val="7A6855"/>
                </a:solidFill>
              </a:rPr>
              <a:t>7 different classes</a:t>
            </a:r>
            <a:endParaRPr sz="2200">
              <a:solidFill>
                <a:srgbClr val="7A6855"/>
              </a:solidFill>
            </a:endParaRPr>
          </a:p>
          <a:p>
            <a:pPr indent="-368300" lvl="1" marL="914400" marR="0" rtl="0" algn="l"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○"/>
            </a:pPr>
            <a:r>
              <a:rPr lang="en-US" sz="2200">
                <a:solidFill>
                  <a:srgbClr val="7A6855"/>
                </a:solidFill>
              </a:rPr>
              <a:t>70-15-15 train validate test split</a:t>
            </a:r>
            <a:endParaRPr sz="2200">
              <a:solidFill>
                <a:srgbClr val="7A6855"/>
              </a:solidFill>
            </a:endParaRPr>
          </a:p>
          <a:p>
            <a:pPr indent="-368300" lvl="1" marL="914400" marR="0" rtl="0" algn="l">
              <a:spcBef>
                <a:spcPts val="0"/>
              </a:spcBef>
              <a:spcAft>
                <a:spcPts val="0"/>
              </a:spcAft>
              <a:buClr>
                <a:srgbClr val="7A6855"/>
              </a:buClr>
              <a:buSzPts val="2200"/>
              <a:buChar char="○"/>
            </a:pPr>
            <a:r>
              <a:rPr lang="en-US" sz="2200">
                <a:solidFill>
                  <a:srgbClr val="7A6855"/>
                </a:solidFill>
              </a:rPr>
              <a:t>Trained via Google Colab for YOLOv8</a:t>
            </a:r>
            <a:endParaRPr sz="2200">
              <a:solidFill>
                <a:srgbClr val="7A6855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200">
                <a:solidFill>
                  <a:srgbClr val="7A6855"/>
                </a:solidFill>
              </a:rPr>
            </a:br>
            <a:r>
              <a:rPr lang="en-US" sz="2200">
                <a:solidFill>
                  <a:srgbClr val="7A6855"/>
                </a:solidFill>
              </a:rPr>
              <a:t>  </a:t>
            </a:r>
            <a:endParaRPr sz="2200">
              <a:solidFill>
                <a:srgbClr val="7A68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0" name="Google Shape;150;p20"/>
          <p:cNvGraphicFramePr/>
          <p:nvPr/>
        </p:nvGraphicFramePr>
        <p:xfrm>
          <a:off x="733975" y="3005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{B73A01D6-62C0-47FF-9690-3AE2CEB977C3}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sng">
                          <a:solidFill>
                            <a:schemeClr val="dk1"/>
                          </a:solidFill>
                        </a:rPr>
                        <a:t>Class</a:t>
                      </a:r>
                      <a:endParaRPr sz="1700" u="sng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sng">
                          <a:solidFill>
                            <a:schemeClr val="dk1"/>
                          </a:solidFill>
                        </a:rPr>
                        <a:t>Total</a:t>
                      </a:r>
                      <a:endParaRPr sz="1700" u="sng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7A6855"/>
                          </a:solidFill>
                        </a:rPr>
                        <a:t>Chair</a:t>
                      </a:r>
                      <a:endParaRPr>
                        <a:solidFill>
                          <a:srgbClr val="7A6855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7A6855"/>
                          </a:solidFill>
                        </a:rPr>
                        <a:t>931</a:t>
                      </a:r>
                      <a:endParaRPr>
                        <a:solidFill>
                          <a:srgbClr val="7A6855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7A6855"/>
                          </a:solidFill>
                        </a:rPr>
                        <a:t>Computer</a:t>
                      </a:r>
                      <a:endParaRPr>
                        <a:solidFill>
                          <a:srgbClr val="7A6855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7A6855"/>
                          </a:solidFill>
                        </a:rPr>
                        <a:t>509</a:t>
                      </a:r>
                      <a:endParaRPr>
                        <a:solidFill>
                          <a:srgbClr val="7A6855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7A6855"/>
                          </a:solidFill>
                        </a:rPr>
                        <a:t>Desk</a:t>
                      </a:r>
                      <a:endParaRPr>
                        <a:solidFill>
                          <a:srgbClr val="7A6855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7A6855"/>
                          </a:solidFill>
                        </a:rPr>
                        <a:t>766</a:t>
                      </a:r>
                      <a:endParaRPr>
                        <a:solidFill>
                          <a:srgbClr val="7A6855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7A6855"/>
                          </a:solidFill>
                        </a:rPr>
                        <a:t>Door</a:t>
                      </a:r>
                      <a:endParaRPr>
                        <a:solidFill>
                          <a:srgbClr val="7A6855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7A6855"/>
                          </a:solidFill>
                        </a:rPr>
                        <a:t>396</a:t>
                      </a:r>
                      <a:endParaRPr>
                        <a:solidFill>
                          <a:srgbClr val="7A6855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7A6855"/>
                          </a:solidFill>
                        </a:rPr>
                        <a:t>Person</a:t>
                      </a:r>
                      <a:endParaRPr>
                        <a:solidFill>
                          <a:srgbClr val="7A6855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7A6855"/>
                          </a:solidFill>
                        </a:rPr>
                        <a:t>468</a:t>
                      </a:r>
                      <a:endParaRPr>
                        <a:solidFill>
                          <a:srgbClr val="7A6855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7A6855"/>
                          </a:solidFill>
                        </a:rPr>
                        <a:t>Trashcan</a:t>
                      </a:r>
                      <a:endParaRPr>
                        <a:solidFill>
                          <a:srgbClr val="7A6855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7A6855"/>
                          </a:solidFill>
                        </a:rPr>
                        <a:t>293</a:t>
                      </a:r>
                      <a:endParaRPr>
                        <a:solidFill>
                          <a:srgbClr val="7A6855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7A6855"/>
                          </a:solidFill>
                        </a:rPr>
                        <a:t>Window</a:t>
                      </a:r>
                      <a:endParaRPr>
                        <a:solidFill>
                          <a:srgbClr val="7A6855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7A6855"/>
                          </a:solidFill>
                        </a:rPr>
                        <a:t>577</a:t>
                      </a:r>
                      <a:endParaRPr>
                        <a:solidFill>
                          <a:srgbClr val="7A6855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1" title="Screenshot 2025-04-07 16224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47218"/>
            <a:ext cx="9143999" cy="55635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